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Ultra-Bold" charset="1" panose="00000900000000000000"/>
      <p:regular r:id="rId18"/>
    </p:embeddedFont>
    <p:embeddedFont>
      <p:font typeface="Poppins Bold" charset="1" panose="00000800000000000000"/>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666593"/>
            <a:chOff x="0" y="0"/>
            <a:chExt cx="562011" cy="175563"/>
          </a:xfrm>
        </p:grpSpPr>
        <p:sp>
          <p:nvSpPr>
            <p:cNvPr name="Freeform 4" id="4"/>
            <p:cNvSpPr/>
            <p:nvPr/>
          </p:nvSpPr>
          <p:spPr>
            <a:xfrm flipH="false" flipV="false" rot="0">
              <a:off x="0" y="0"/>
              <a:ext cx="562011" cy="175563"/>
            </a:xfrm>
            <a:custGeom>
              <a:avLst/>
              <a:gdLst/>
              <a:ahLst/>
              <a:cxnLst/>
              <a:rect r="r" b="b" t="t" l="l"/>
              <a:pathLst>
                <a:path h="175563" w="562011">
                  <a:moveTo>
                    <a:pt x="87782" y="0"/>
                  </a:moveTo>
                  <a:lnTo>
                    <a:pt x="474229" y="0"/>
                  </a:lnTo>
                  <a:cubicBezTo>
                    <a:pt x="497511" y="0"/>
                    <a:pt x="519838" y="9248"/>
                    <a:pt x="536301" y="25711"/>
                  </a:cubicBezTo>
                  <a:cubicBezTo>
                    <a:pt x="552763" y="42173"/>
                    <a:pt x="562011" y="64501"/>
                    <a:pt x="562011" y="87782"/>
                  </a:cubicBezTo>
                  <a:lnTo>
                    <a:pt x="562011" y="87782"/>
                  </a:lnTo>
                  <a:cubicBezTo>
                    <a:pt x="562011" y="111063"/>
                    <a:pt x="552763" y="133391"/>
                    <a:pt x="536301" y="149853"/>
                  </a:cubicBezTo>
                  <a:cubicBezTo>
                    <a:pt x="519838" y="166315"/>
                    <a:pt x="497511" y="175563"/>
                    <a:pt x="474229" y="175563"/>
                  </a:cubicBezTo>
                  <a:lnTo>
                    <a:pt x="87782" y="175563"/>
                  </a:lnTo>
                  <a:cubicBezTo>
                    <a:pt x="64501" y="175563"/>
                    <a:pt x="42173" y="166315"/>
                    <a:pt x="25711" y="149853"/>
                  </a:cubicBezTo>
                  <a:cubicBezTo>
                    <a:pt x="9248" y="133391"/>
                    <a:pt x="0" y="111063"/>
                    <a:pt x="0" y="87782"/>
                  </a:cubicBezTo>
                  <a:lnTo>
                    <a:pt x="0" y="87782"/>
                  </a:lnTo>
                  <a:cubicBezTo>
                    <a:pt x="0" y="64501"/>
                    <a:pt x="9248" y="42173"/>
                    <a:pt x="25711" y="25711"/>
                  </a:cubicBezTo>
                  <a:cubicBezTo>
                    <a:pt x="42173" y="9248"/>
                    <a:pt x="64501" y="0"/>
                    <a:pt x="87782"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42238"/>
            </a:xfrm>
            <a:prstGeom prst="rect">
              <a:avLst/>
            </a:prstGeom>
          </p:spPr>
          <p:txBody>
            <a:bodyPr anchor="ctr" rtlCol="false" tIns="50800" lIns="50800" bIns="50800" rIns="50800"/>
            <a:lstStyle/>
            <a:p>
              <a:pPr algn="ctr">
                <a:lnSpc>
                  <a:spcPts val="3359"/>
                </a:lnSpc>
              </a:pPr>
              <a:r>
                <a:rPr lang="en-US" b="true" sz="2400">
                  <a:solidFill>
                    <a:srgbClr val="FFFFFF"/>
                  </a:solidFill>
                  <a:latin typeface="Poppins Ultra-Bold"/>
                  <a:ea typeface="Poppins Ultra-Bold"/>
                  <a:cs typeface="Poppins Ultra-Bold"/>
                  <a:sym typeface="Poppins Ultra-Bold"/>
                </a:rPr>
                <a:t>Team 8</a:t>
              </a:r>
            </a:p>
          </p:txBody>
        </p:sp>
      </p:grpSp>
      <p:grpSp>
        <p:nvGrpSpPr>
          <p:cNvPr name="Group 6" id="6"/>
          <p:cNvGrpSpPr/>
          <p:nvPr/>
        </p:nvGrpSpPr>
        <p:grpSpPr>
          <a:xfrm rot="0">
            <a:off x="-1900107" y="3907547"/>
            <a:ext cx="8731190" cy="8731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871808" y="2260526"/>
            <a:ext cx="6393401" cy="6393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
              <a:ext cx="660400" cy="727075"/>
            </a:xfrm>
            <a:prstGeom prst="rect">
              <a:avLst/>
            </a:prstGeom>
          </p:spPr>
          <p:txBody>
            <a:bodyPr anchor="ctr" rtlCol="false" tIns="48573" lIns="48573" bIns="48573" rIns="48573"/>
            <a:lstStyle/>
            <a:p>
              <a:pPr algn="ctr">
                <a:lnSpc>
                  <a:spcPts val="3359"/>
                </a:lnSpc>
              </a:pPr>
            </a:p>
          </p:txBody>
        </p:sp>
      </p:grpSp>
      <p:grpSp>
        <p:nvGrpSpPr>
          <p:cNvPr name="Group 12" id="12"/>
          <p:cNvGrpSpPr/>
          <p:nvPr/>
        </p:nvGrpSpPr>
        <p:grpSpPr>
          <a:xfrm rot="0">
            <a:off x="2081040" y="2469757"/>
            <a:ext cx="5974938" cy="59749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945" t="0" r="-45035" b="-29906"/>
              </a:stretch>
            </a:blipFill>
          </p:spPr>
        </p:sp>
      </p:grpSp>
      <p:grpSp>
        <p:nvGrpSpPr>
          <p:cNvPr name="Group 14" id="14"/>
          <p:cNvGrpSpPr/>
          <p:nvPr/>
        </p:nvGrpSpPr>
        <p:grpSpPr>
          <a:xfrm rot="0">
            <a:off x="6516138" y="3110846"/>
            <a:ext cx="2241605" cy="22416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10800000">
            <a:off x="7636941" y="-3720707"/>
            <a:ext cx="5647857" cy="5647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10800000">
            <a:off x="16109349" y="8653926"/>
            <a:ext cx="2823929" cy="28239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7105758" y="3678334"/>
            <a:ext cx="1062364" cy="1106629"/>
          </a:xfrm>
          <a:custGeom>
            <a:avLst/>
            <a:gdLst/>
            <a:ahLst/>
            <a:cxnLst/>
            <a:rect r="r" b="b" t="t" l="l"/>
            <a:pathLst>
              <a:path h="1106629" w="1062364">
                <a:moveTo>
                  <a:pt x="0" y="0"/>
                </a:moveTo>
                <a:lnTo>
                  <a:pt x="1062365" y="0"/>
                </a:lnTo>
                <a:lnTo>
                  <a:pt x="1062365" y="1106629"/>
                </a:lnTo>
                <a:lnTo>
                  <a:pt x="0" y="1106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301754" y="1320825"/>
            <a:ext cx="8115300" cy="7072500"/>
          </a:xfrm>
          <a:prstGeom prst="rect">
            <a:avLst/>
          </a:prstGeom>
        </p:spPr>
        <p:txBody>
          <a:bodyPr anchor="t" rtlCol="false" tIns="0" lIns="0" bIns="0" rIns="0">
            <a:spAutoFit/>
          </a:bodyPr>
          <a:lstStyle/>
          <a:p>
            <a:pPr algn="l" marL="0" indent="0" lvl="0">
              <a:lnSpc>
                <a:spcPts val="13899"/>
              </a:lnSpc>
              <a:spcBef>
                <a:spcPct val="0"/>
              </a:spcBef>
            </a:pPr>
            <a:r>
              <a:rPr lang="en-US" b="true" sz="9928">
                <a:solidFill>
                  <a:srgbClr val="40566E"/>
                </a:solidFill>
                <a:latin typeface="Poppins Ultra-Bold"/>
                <a:ea typeface="Poppins Ultra-Bold"/>
                <a:cs typeface="Poppins Ultra-Bold"/>
                <a:sym typeface="Poppins Ultra-Bold"/>
              </a:rPr>
              <a:t>Advanced Skin Disease Diagnosis</a:t>
            </a:r>
          </a:p>
        </p:txBody>
      </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7521313" y="397165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544011" y="201616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8486" y="2486989"/>
            <a:ext cx="9633675" cy="96336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73190" lIns="73190" bIns="73190" rIns="73190"/>
            <a:lstStyle/>
            <a:p>
              <a:pPr algn="ctr">
                <a:lnSpc>
                  <a:spcPts val="3359"/>
                </a:lnSpc>
              </a:pPr>
            </a:p>
          </p:txBody>
        </p:sp>
      </p:grpSp>
      <p:grpSp>
        <p:nvGrpSpPr>
          <p:cNvPr name="Group 6" id="6"/>
          <p:cNvGrpSpPr/>
          <p:nvPr/>
        </p:nvGrpSpPr>
        <p:grpSpPr>
          <a:xfrm rot="0">
            <a:off x="10743759" y="2802262"/>
            <a:ext cx="9003129" cy="90031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5125414" y="1028700"/>
            <a:ext cx="2133886" cy="568350"/>
            <a:chOff x="0" y="0"/>
            <a:chExt cx="562011" cy="149689"/>
          </a:xfrm>
        </p:grpSpPr>
        <p:sp>
          <p:nvSpPr>
            <p:cNvPr name="Freeform 9" id="9"/>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28778" y="3334714"/>
            <a:ext cx="10277262" cy="6161270"/>
            <a:chOff x="0" y="0"/>
            <a:chExt cx="2706768" cy="1622721"/>
          </a:xfrm>
        </p:grpSpPr>
        <p:sp>
          <p:nvSpPr>
            <p:cNvPr name="Freeform 13" id="13"/>
            <p:cNvSpPr/>
            <p:nvPr/>
          </p:nvSpPr>
          <p:spPr>
            <a:xfrm flipH="false" flipV="false" rot="0">
              <a:off x="0" y="0"/>
              <a:ext cx="2706769" cy="1622721"/>
            </a:xfrm>
            <a:custGeom>
              <a:avLst/>
              <a:gdLst/>
              <a:ahLst/>
              <a:cxnLst/>
              <a:rect r="r" b="b" t="t" l="l"/>
              <a:pathLst>
                <a:path h="1622721" w="2706769">
                  <a:moveTo>
                    <a:pt x="75331" y="0"/>
                  </a:moveTo>
                  <a:lnTo>
                    <a:pt x="2631438" y="0"/>
                  </a:lnTo>
                  <a:cubicBezTo>
                    <a:pt x="2673042" y="0"/>
                    <a:pt x="2706769" y="33727"/>
                    <a:pt x="2706769" y="75331"/>
                  </a:cubicBezTo>
                  <a:lnTo>
                    <a:pt x="2706769" y="1547391"/>
                  </a:lnTo>
                  <a:cubicBezTo>
                    <a:pt x="2706769" y="1588995"/>
                    <a:pt x="2673042" y="1622721"/>
                    <a:pt x="2631438" y="1622721"/>
                  </a:cubicBezTo>
                  <a:lnTo>
                    <a:pt x="75331" y="1622721"/>
                  </a:lnTo>
                  <a:cubicBezTo>
                    <a:pt x="33727" y="1622721"/>
                    <a:pt x="0" y="1588995"/>
                    <a:pt x="0" y="1547391"/>
                  </a:cubicBezTo>
                  <a:lnTo>
                    <a:pt x="0" y="75331"/>
                  </a:lnTo>
                  <a:cubicBezTo>
                    <a:pt x="0" y="33727"/>
                    <a:pt x="33727" y="0"/>
                    <a:pt x="75331" y="0"/>
                  </a:cubicBezTo>
                  <a:close/>
                </a:path>
              </a:pathLst>
            </a:custGeom>
            <a:gradFill rotWithShape="true">
              <a:gsLst>
                <a:gs pos="0">
                  <a:srgbClr val="1E5ACD">
                    <a:alpha val="100000"/>
                  </a:srgbClr>
                </a:gs>
                <a:gs pos="100000">
                  <a:srgbClr val="33B291">
                    <a:alpha val="100000"/>
                  </a:srgbClr>
                </a:gs>
              </a:gsLst>
              <a:lin ang="0"/>
            </a:gradFill>
          </p:spPr>
        </p:sp>
        <p:sp>
          <p:nvSpPr>
            <p:cNvPr name="TextBox 14" id="14"/>
            <p:cNvSpPr txBox="true"/>
            <p:nvPr/>
          </p:nvSpPr>
          <p:spPr>
            <a:xfrm>
              <a:off x="0" y="-66675"/>
              <a:ext cx="2706768" cy="1689396"/>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3185840">
            <a:off x="10743759" y="934182"/>
            <a:ext cx="2747644" cy="27476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5477002" y="-3804795"/>
            <a:ext cx="5266757" cy="52667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1" id="21"/>
          <p:cNvSpPr/>
          <p:nvPr/>
        </p:nvSpPr>
        <p:spPr>
          <a:xfrm flipH="false" flipV="false" rot="0">
            <a:off x="11507547" y="1715042"/>
            <a:ext cx="1220068" cy="1185924"/>
          </a:xfrm>
          <a:custGeom>
            <a:avLst/>
            <a:gdLst/>
            <a:ahLst/>
            <a:cxnLst/>
            <a:rect r="r" b="b" t="t" l="l"/>
            <a:pathLst>
              <a:path h="1185924" w="1220068">
                <a:moveTo>
                  <a:pt x="0" y="0"/>
                </a:moveTo>
                <a:lnTo>
                  <a:pt x="1220068" y="0"/>
                </a:lnTo>
                <a:lnTo>
                  <a:pt x="1220068" y="1185925"/>
                </a:lnTo>
                <a:lnTo>
                  <a:pt x="0" y="1185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303872" y="1425600"/>
            <a:ext cx="8681168" cy="1122632"/>
          </a:xfrm>
          <a:prstGeom prst="rect">
            <a:avLst/>
          </a:prstGeom>
        </p:spPr>
        <p:txBody>
          <a:bodyPr anchor="t" rtlCol="false" tIns="0" lIns="0" bIns="0" rIns="0">
            <a:spAutoFit/>
          </a:bodyPr>
          <a:lstStyle/>
          <a:p>
            <a:pPr algn="l" marL="0" indent="0" lvl="0">
              <a:lnSpc>
                <a:spcPts val="8807"/>
              </a:lnSpc>
              <a:spcBef>
                <a:spcPct val="0"/>
              </a:spcBef>
            </a:pPr>
            <a:r>
              <a:rPr lang="en-US" b="true" sz="6290">
                <a:solidFill>
                  <a:srgbClr val="40566E"/>
                </a:solidFill>
                <a:latin typeface="Poppins Ultra-Bold"/>
                <a:ea typeface="Poppins Ultra-Bold"/>
                <a:cs typeface="Poppins Ultra-Bold"/>
                <a:sym typeface="Poppins Ultra-Bold"/>
              </a:rPr>
              <a:t>CONCLUSION</a:t>
            </a:r>
          </a:p>
        </p:txBody>
      </p:sp>
      <p:sp>
        <p:nvSpPr>
          <p:cNvPr name="Freeform 23" id="23"/>
          <p:cNvSpPr/>
          <p:nvPr/>
        </p:nvSpPr>
        <p:spPr>
          <a:xfrm flipH="false" flipV="false" rot="0">
            <a:off x="8018029" y="1597050"/>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208575" y="4164837"/>
            <a:ext cx="8077351" cy="4823017"/>
          </a:xfrm>
          <a:prstGeom prst="rect">
            <a:avLst/>
          </a:prstGeom>
        </p:spPr>
        <p:txBody>
          <a:bodyPr anchor="t" rtlCol="false" tIns="0" lIns="0" bIns="0" rIns="0">
            <a:spAutoFit/>
          </a:bodyPr>
          <a:lstStyle/>
          <a:p>
            <a:pPr algn="l">
              <a:lnSpc>
                <a:spcPts val="3499"/>
              </a:lnSpc>
              <a:spcBef>
                <a:spcPct val="0"/>
              </a:spcBef>
            </a:pPr>
            <a:r>
              <a:rPr lang="en-US" sz="2499" b="true">
                <a:solidFill>
                  <a:srgbClr val="FFFFFF"/>
                </a:solidFill>
                <a:latin typeface="Poppins Ultra-Bold"/>
                <a:ea typeface="Poppins Ultra-Bold"/>
                <a:cs typeface="Poppins Ultra-Bold"/>
                <a:sym typeface="Poppins Ultra-Bold"/>
              </a:rPr>
              <a:t>The "Advanced Skin Diagnosis leveraging image processing" system harnesses the power of OpenCV and Django (a python framework) to analyze and diagnose skin conditions from images. By accurately detecting key features and patterns in skin images, the system offers an efficient and reliable method for identifying various skin diseases. This innovative approach enhances early detection, enabling users to receive timely insights and recommendations for treatment.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24830" t="0" r="-24830"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42418" t="0" r="-42418" b="0"/>
              </a:stretch>
            </a:blipFill>
          </p:spPr>
        </p:sp>
      </p:grpSp>
      <p:sp>
        <p:nvSpPr>
          <p:cNvPr name="TextBox 19" id="19"/>
          <p:cNvSpPr txBox="true"/>
          <p:nvPr/>
        </p:nvSpPr>
        <p:spPr>
          <a:xfrm rot="0">
            <a:off x="2152556" y="2957575"/>
            <a:ext cx="6694536" cy="5365846"/>
          </a:xfrm>
          <a:prstGeom prst="rect">
            <a:avLst/>
          </a:prstGeom>
        </p:spPr>
        <p:txBody>
          <a:bodyPr anchor="t" rtlCol="false" tIns="0" lIns="0" bIns="0" rIns="0">
            <a:spAutoFit/>
          </a:bodyPr>
          <a:lstStyle/>
          <a:p>
            <a:pPr algn="l">
              <a:lnSpc>
                <a:spcPts val="4749"/>
              </a:lnSpc>
            </a:pPr>
            <a:r>
              <a:rPr lang="en-US" sz="3392" b="true">
                <a:solidFill>
                  <a:srgbClr val="000000"/>
                </a:solidFill>
                <a:latin typeface="Poppins Ultra-Bold"/>
                <a:ea typeface="Poppins Ultra-Bold"/>
                <a:cs typeface="Poppins Ultra-Bold"/>
                <a:sym typeface="Poppins Ultra-Bold"/>
              </a:rPr>
              <a:t>Team 8:</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Kanika Rajput</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Sathi Lakshmi Narayana Reddy </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Shaik Shariya </a:t>
            </a:r>
          </a:p>
          <a:p>
            <a:pPr algn="l" marL="0" indent="0" lvl="0">
              <a:lnSpc>
                <a:spcPts val="4329"/>
              </a:lnSpc>
              <a:spcBef>
                <a:spcPct val="0"/>
              </a:spcBef>
            </a:pPr>
          </a:p>
        </p:txBody>
      </p:sp>
      <p:grpSp>
        <p:nvGrpSpPr>
          <p:cNvPr name="Group 20" id="20"/>
          <p:cNvGrpSpPr/>
          <p:nvPr/>
        </p:nvGrpSpPr>
        <p:grpSpPr>
          <a:xfrm rot="-10060280">
            <a:off x="-1075543" y="8703474"/>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152556" y="939571"/>
            <a:ext cx="7949752" cy="1032967"/>
          </a:xfrm>
          <a:prstGeom prst="rect">
            <a:avLst/>
          </a:prstGeom>
        </p:spPr>
        <p:txBody>
          <a:bodyPr anchor="t" rtlCol="false" tIns="0" lIns="0" bIns="0" rIns="0">
            <a:spAutoFit/>
          </a:bodyPr>
          <a:lstStyle/>
          <a:p>
            <a:pPr algn="l" marL="0" indent="0" lvl="0">
              <a:lnSpc>
                <a:spcPts val="8065"/>
              </a:lnSpc>
              <a:spcBef>
                <a:spcPct val="0"/>
              </a:spcBef>
            </a:pPr>
            <a:r>
              <a:rPr lang="en-US" b="true" sz="5760">
                <a:solidFill>
                  <a:srgbClr val="40566E"/>
                </a:solidFill>
                <a:latin typeface="Poppins Ultra-Bold"/>
                <a:ea typeface="Poppins Ultra-Bold"/>
                <a:cs typeface="Poppins Ultra-Bold"/>
                <a:sym typeface="Poppins Ultra-Bold"/>
              </a:rPr>
              <a:t>TEAM MEMBERS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070930" y="113380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75120" y="348470"/>
            <a:ext cx="9590061" cy="95900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72859" lIns="72859" bIns="72859" rIns="72859"/>
            <a:lstStyle/>
            <a:p>
              <a:pPr algn="ctr">
                <a:lnSpc>
                  <a:spcPts val="3359"/>
                </a:lnSpc>
              </a:pPr>
            </a:p>
          </p:txBody>
        </p:sp>
      </p:grpSp>
      <p:grpSp>
        <p:nvGrpSpPr>
          <p:cNvPr name="Group 9" id="9"/>
          <p:cNvGrpSpPr/>
          <p:nvPr/>
        </p:nvGrpSpPr>
        <p:grpSpPr>
          <a:xfrm rot="0">
            <a:off x="-2661274" y="662315"/>
            <a:ext cx="8962370" cy="896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2592" t="0" r="-42592" b="0"/>
              </a:stretch>
            </a:blipFill>
          </p:spPr>
        </p:sp>
      </p:grpSp>
      <p:grpSp>
        <p:nvGrpSpPr>
          <p:cNvPr name="Group 11" id="11"/>
          <p:cNvGrpSpPr/>
          <p:nvPr/>
        </p:nvGrpSpPr>
        <p:grpSpPr>
          <a:xfrm rot="-10800000">
            <a:off x="7636941" y="-3720707"/>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3330568" y="2407983"/>
            <a:ext cx="6039385" cy="60393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9525"/>
              <a:ext cx="660400" cy="727075"/>
            </a:xfrm>
            <a:prstGeom prst="rect">
              <a:avLst/>
            </a:prstGeom>
          </p:spPr>
          <p:txBody>
            <a:bodyPr anchor="ctr" rtlCol="false" tIns="45883" lIns="45883" bIns="45883" rIns="45883"/>
            <a:lstStyle/>
            <a:p>
              <a:pPr algn="ctr">
                <a:lnSpc>
                  <a:spcPts val="3359"/>
                </a:lnSpc>
              </a:pPr>
            </a:p>
          </p:txBody>
        </p:sp>
      </p:grpSp>
      <p:grpSp>
        <p:nvGrpSpPr>
          <p:cNvPr name="Group 17" id="17"/>
          <p:cNvGrpSpPr/>
          <p:nvPr/>
        </p:nvGrpSpPr>
        <p:grpSpPr>
          <a:xfrm rot="0">
            <a:off x="3528213" y="2605628"/>
            <a:ext cx="5644093" cy="564409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9" id="19"/>
          <p:cNvGrpSpPr/>
          <p:nvPr/>
        </p:nvGrpSpPr>
        <p:grpSpPr>
          <a:xfrm rot="-10800000">
            <a:off x="11168020" y="9258300"/>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384095">
            <a:off x="16934237" y="3026276"/>
            <a:ext cx="2920293" cy="292029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3972909" y="-3426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1165277" y="2491579"/>
            <a:ext cx="5615263"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Thank</a:t>
            </a:r>
          </a:p>
        </p:txBody>
      </p:sp>
      <p:sp>
        <p:nvSpPr>
          <p:cNvPr name="TextBox 28" id="28"/>
          <p:cNvSpPr txBox="true"/>
          <p:nvPr/>
        </p:nvSpPr>
        <p:spPr>
          <a:xfrm rot="0">
            <a:off x="11461689" y="4877910"/>
            <a:ext cx="5060519"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48279" y="54842"/>
            <a:ext cx="10232158" cy="102321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751798" y="1751298"/>
            <a:ext cx="3392202" cy="33922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26342" lIns="26342" bIns="26342" rIns="26342"/>
            <a:lstStyle/>
            <a:p>
              <a:pPr algn="ctr">
                <a:lnSpc>
                  <a:spcPts val="3359"/>
                </a:lnSpc>
              </a:pPr>
            </a:p>
          </p:txBody>
        </p:sp>
      </p:grpSp>
      <p:grpSp>
        <p:nvGrpSpPr>
          <p:cNvPr name="Group 8" id="8"/>
          <p:cNvGrpSpPr/>
          <p:nvPr/>
        </p:nvGrpSpPr>
        <p:grpSpPr>
          <a:xfrm rot="0">
            <a:off x="1499627" y="2666901"/>
            <a:ext cx="6044570" cy="60445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9525"/>
              <a:ext cx="660400" cy="727075"/>
            </a:xfrm>
            <a:prstGeom prst="rect">
              <a:avLst/>
            </a:prstGeom>
          </p:spPr>
          <p:txBody>
            <a:bodyPr anchor="ctr" rtlCol="false" tIns="45923" lIns="45923" bIns="45923" rIns="45923"/>
            <a:lstStyle/>
            <a:p>
              <a:pPr algn="ctr">
                <a:lnSpc>
                  <a:spcPts val="3359"/>
                </a:lnSpc>
              </a:pPr>
            </a:p>
          </p:txBody>
        </p:sp>
      </p:grpSp>
      <p:grpSp>
        <p:nvGrpSpPr>
          <p:cNvPr name="Group 11" id="11"/>
          <p:cNvGrpSpPr/>
          <p:nvPr/>
        </p:nvGrpSpPr>
        <p:grpSpPr>
          <a:xfrm rot="0">
            <a:off x="1697443" y="2864716"/>
            <a:ext cx="5648939" cy="56489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46" r="0" b="-25046"/>
              </a:stretch>
            </a:blipFill>
          </p:spPr>
        </p:sp>
      </p:grpSp>
      <p:grpSp>
        <p:nvGrpSpPr>
          <p:cNvPr name="Group 13" id="13"/>
          <p:cNvGrpSpPr/>
          <p:nvPr/>
        </p:nvGrpSpPr>
        <p:grpSpPr>
          <a:xfrm rot="0">
            <a:off x="1697443" y="2833433"/>
            <a:ext cx="5680223" cy="5680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9305" t="0" r="-39305" b="0"/>
              </a:stretch>
            </a:blipFill>
          </p:spPr>
        </p:sp>
      </p:grpSp>
      <p:sp>
        <p:nvSpPr>
          <p:cNvPr name="TextBox 15" id="15"/>
          <p:cNvSpPr txBox="true"/>
          <p:nvPr/>
        </p:nvSpPr>
        <p:spPr>
          <a:xfrm rot="0">
            <a:off x="9830090" y="1750626"/>
            <a:ext cx="6909401" cy="1177769"/>
          </a:xfrm>
          <a:prstGeom prst="rect">
            <a:avLst/>
          </a:prstGeom>
        </p:spPr>
        <p:txBody>
          <a:bodyPr anchor="t" rtlCol="false" tIns="0" lIns="0" bIns="0" rIns="0">
            <a:spAutoFit/>
          </a:bodyPr>
          <a:lstStyle/>
          <a:p>
            <a:pPr algn="l" marL="0" indent="0" lvl="0">
              <a:lnSpc>
                <a:spcPts val="9109"/>
              </a:lnSpc>
              <a:spcBef>
                <a:spcPct val="0"/>
              </a:spcBef>
            </a:pPr>
            <a:r>
              <a:rPr lang="en-US" b="true" sz="6506">
                <a:solidFill>
                  <a:srgbClr val="40566E"/>
                </a:solidFill>
                <a:latin typeface="Poppins Ultra-Bold"/>
                <a:ea typeface="Poppins Ultra-Bold"/>
                <a:cs typeface="Poppins Ultra-Bold"/>
                <a:sym typeface="Poppins Ultra-Bold"/>
              </a:rPr>
              <a:t>INTRODUCTION</a:t>
            </a:r>
          </a:p>
        </p:txBody>
      </p:sp>
      <p:sp>
        <p:nvSpPr>
          <p:cNvPr name="Freeform 16" id="16"/>
          <p:cNvSpPr/>
          <p:nvPr/>
        </p:nvSpPr>
        <p:spPr>
          <a:xfrm flipH="false" flipV="false" rot="0">
            <a:off x="7910835" y="3606853"/>
            <a:ext cx="610985" cy="610985"/>
          </a:xfrm>
          <a:custGeom>
            <a:avLst/>
            <a:gdLst/>
            <a:ahLst/>
            <a:cxnLst/>
            <a:rect r="r" b="b" t="t" l="l"/>
            <a:pathLst>
              <a:path h="610985" w="610985">
                <a:moveTo>
                  <a:pt x="0" y="0"/>
                </a:moveTo>
                <a:lnTo>
                  <a:pt x="610985" y="0"/>
                </a:lnTo>
                <a:lnTo>
                  <a:pt x="610985" y="610985"/>
                </a:lnTo>
                <a:lnTo>
                  <a:pt x="0" y="61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943090" y="5670216"/>
            <a:ext cx="610985" cy="610985"/>
          </a:xfrm>
          <a:custGeom>
            <a:avLst/>
            <a:gdLst/>
            <a:ahLst/>
            <a:cxnLst/>
            <a:rect r="r" b="b" t="t" l="l"/>
            <a:pathLst>
              <a:path h="610985" w="610985">
                <a:moveTo>
                  <a:pt x="0" y="0"/>
                </a:moveTo>
                <a:lnTo>
                  <a:pt x="610986" y="0"/>
                </a:lnTo>
                <a:lnTo>
                  <a:pt x="610986" y="610985"/>
                </a:lnTo>
                <a:lnTo>
                  <a:pt x="0" y="610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975345" y="7733579"/>
            <a:ext cx="546475" cy="546475"/>
          </a:xfrm>
          <a:custGeom>
            <a:avLst/>
            <a:gdLst/>
            <a:ahLst/>
            <a:cxnLst/>
            <a:rect r="r" b="b" t="t" l="l"/>
            <a:pathLst>
              <a:path h="546475" w="546475">
                <a:moveTo>
                  <a:pt x="0" y="0"/>
                </a:moveTo>
                <a:lnTo>
                  <a:pt x="546475" y="0"/>
                </a:lnTo>
                <a:lnTo>
                  <a:pt x="546475" y="546475"/>
                </a:lnTo>
                <a:lnTo>
                  <a:pt x="0" y="546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10800000">
            <a:off x="4553737" y="8968646"/>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5125414" y="1028700"/>
            <a:ext cx="2133886" cy="568350"/>
            <a:chOff x="0" y="0"/>
            <a:chExt cx="562011" cy="149689"/>
          </a:xfrm>
        </p:grpSpPr>
        <p:sp>
          <p:nvSpPr>
            <p:cNvPr name="Freeform 23" id="2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16281524" y="290740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8521820" y="-447627"/>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69554" y="936806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8998671" y="3549703"/>
            <a:ext cx="7941765" cy="1172822"/>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Image-Based Diagnosis: </a:t>
            </a:r>
            <a:r>
              <a:rPr lang="en-US" b="true" sz="2200">
                <a:solidFill>
                  <a:srgbClr val="000000"/>
                </a:solidFill>
                <a:latin typeface="Poppins Bold"/>
                <a:ea typeface="Poppins Bold"/>
                <a:cs typeface="Poppins Bold"/>
                <a:sym typeface="Poppins Bold"/>
              </a:rPr>
              <a:t>The Advanced Skin Diagnosis System analyzes uploaded images of skin conditions to identify potential skin diseases.</a:t>
            </a:r>
          </a:p>
        </p:txBody>
      </p:sp>
      <p:sp>
        <p:nvSpPr>
          <p:cNvPr name="TextBox 29" id="29"/>
          <p:cNvSpPr txBox="true"/>
          <p:nvPr/>
        </p:nvSpPr>
        <p:spPr>
          <a:xfrm rot="0">
            <a:off x="8883770" y="5543550"/>
            <a:ext cx="7941765" cy="1916795"/>
          </a:xfrm>
          <a:prstGeom prst="rect">
            <a:avLst/>
          </a:prstGeom>
        </p:spPr>
        <p:txBody>
          <a:bodyPr anchor="t" rtlCol="false" tIns="0" lIns="0" bIns="0" rIns="0">
            <a:spAutoFit/>
          </a:bodyPr>
          <a:lstStyle/>
          <a:p>
            <a:pPr algn="l">
              <a:lnSpc>
                <a:spcPts val="3028"/>
              </a:lnSpc>
            </a:pPr>
            <a:r>
              <a:rPr lang="en-US" sz="2163" u="sng" b="true">
                <a:solidFill>
                  <a:srgbClr val="000000"/>
                </a:solidFill>
                <a:latin typeface="Poppins Bold"/>
                <a:ea typeface="Poppins Bold"/>
                <a:cs typeface="Poppins Bold"/>
                <a:sym typeface="Poppins Bold"/>
              </a:rPr>
              <a:t>Comprehensive Disease Detection:</a:t>
            </a:r>
            <a:r>
              <a:rPr lang="en-US" sz="2163" b="true">
                <a:solidFill>
                  <a:srgbClr val="000000"/>
                </a:solidFill>
                <a:latin typeface="Poppins Ultra-Bold"/>
                <a:ea typeface="Poppins Ultra-Bold"/>
                <a:cs typeface="Poppins Ultra-Bold"/>
                <a:sym typeface="Poppins Ultra-Bold"/>
              </a:rPr>
              <a:t>  </a:t>
            </a:r>
            <a:r>
              <a:rPr lang="en-US" sz="2163" b="true">
                <a:solidFill>
                  <a:srgbClr val="000000"/>
                </a:solidFill>
                <a:latin typeface="Poppins Bold"/>
                <a:ea typeface="Poppins Bold"/>
                <a:cs typeface="Poppins Bold"/>
                <a:sym typeface="Poppins Bold"/>
              </a:rPr>
              <a:t>The system is capable of identifying a wide range of skin conditions, from common issues like acne to more complex dermatological diseases.</a:t>
            </a:r>
          </a:p>
          <a:p>
            <a:pPr algn="l" marL="0" indent="0" lvl="0">
              <a:lnSpc>
                <a:spcPts val="3028"/>
              </a:lnSpc>
              <a:spcBef>
                <a:spcPct val="0"/>
              </a:spcBef>
            </a:pPr>
          </a:p>
        </p:txBody>
      </p:sp>
      <p:sp>
        <p:nvSpPr>
          <p:cNvPr name="TextBox 30" id="30"/>
          <p:cNvSpPr txBox="true"/>
          <p:nvPr/>
        </p:nvSpPr>
        <p:spPr>
          <a:xfrm rot="0">
            <a:off x="8883770" y="7676429"/>
            <a:ext cx="7941765" cy="1953857"/>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Specialization and areas of expertise , Instant Feedback</a:t>
            </a:r>
            <a:r>
              <a:rPr lang="en-US" b="true" sz="2200">
                <a:solidFill>
                  <a:srgbClr val="000000"/>
                </a:solidFill>
                <a:latin typeface="Poppins Bold"/>
                <a:ea typeface="Poppins Bold"/>
                <a:cs typeface="Poppins Bold"/>
                <a:sym typeface="Poppins Bold"/>
              </a:rPr>
              <a:t>:</a:t>
            </a:r>
            <a:r>
              <a:rPr lang="en-US" sz="2200">
                <a:solidFill>
                  <a:srgbClr val="000000"/>
                </a:solidFill>
                <a:latin typeface="Poppins"/>
                <a:ea typeface="Poppins"/>
                <a:cs typeface="Poppins"/>
                <a:sym typeface="Poppins"/>
              </a:rPr>
              <a:t> </a:t>
            </a:r>
            <a:r>
              <a:rPr lang="en-US" b="true" sz="2200">
                <a:solidFill>
                  <a:srgbClr val="000000"/>
                </a:solidFill>
                <a:latin typeface="Poppins Bold"/>
                <a:ea typeface="Poppins Bold"/>
                <a:cs typeface="Poppins Bold"/>
                <a:sym typeface="Poppins Bold"/>
              </a:rPr>
              <a:t>Users receive real-time results and recommendations based on the analysis, providing quick insights into potential skin concerns and facilitating early treatment.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306" y="460065"/>
            <a:ext cx="885825" cy="818180"/>
          </a:xfrm>
          <a:custGeom>
            <a:avLst/>
            <a:gdLst/>
            <a:ahLst/>
            <a:cxnLst/>
            <a:rect r="r" b="b" t="t" l="l"/>
            <a:pathLst>
              <a:path h="818180" w="885825">
                <a:moveTo>
                  <a:pt x="0" y="0"/>
                </a:moveTo>
                <a:lnTo>
                  <a:pt x="885825" y="0"/>
                </a:lnTo>
                <a:lnTo>
                  <a:pt x="885825" y="818180"/>
                </a:lnTo>
                <a:lnTo>
                  <a:pt x="0" y="818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3449" t="0" r="-43449"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11689" t="0" r="-11689" b="0"/>
              </a:stretch>
            </a:blipFill>
          </p:spPr>
        </p:sp>
      </p:grpSp>
      <p:sp>
        <p:nvSpPr>
          <p:cNvPr name="TextBox 19" id="19"/>
          <p:cNvSpPr txBox="true"/>
          <p:nvPr/>
        </p:nvSpPr>
        <p:spPr>
          <a:xfrm rot="0">
            <a:off x="1028700" y="3408873"/>
            <a:ext cx="7296117" cy="6212837"/>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Create: </a:t>
            </a:r>
            <a:r>
              <a:rPr lang="en-US" b="true" sz="2396">
                <a:solidFill>
                  <a:srgbClr val="000000"/>
                </a:solidFill>
                <a:latin typeface="Poppins Bold"/>
                <a:ea typeface="Poppins Bold"/>
                <a:cs typeface="Poppins Bold"/>
                <a:sym typeface="Poppins Bold"/>
              </a:rPr>
              <a:t>Allows new users to register and set up their profile for accessing the skin diagnosis system.</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Login:  </a:t>
            </a:r>
            <a:r>
              <a:rPr lang="en-US" b="true" sz="2396">
                <a:solidFill>
                  <a:srgbClr val="000000"/>
                </a:solidFill>
                <a:latin typeface="Poppins Bold"/>
                <a:ea typeface="Poppins Bold"/>
                <a:cs typeface="Poppins Bold"/>
                <a:sym typeface="Poppins Bold"/>
              </a:rPr>
              <a:t>Provides secure access to the system for registered users to utilize diagnostic features.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Input Page:  </a:t>
            </a:r>
            <a:r>
              <a:rPr lang="en-US" b="true" sz="2396">
                <a:solidFill>
                  <a:srgbClr val="000000"/>
                </a:solidFill>
                <a:latin typeface="Poppins Bold"/>
                <a:ea typeface="Poppins Bold"/>
                <a:cs typeface="Poppins Bold"/>
                <a:sym typeface="Poppins Bold"/>
              </a:rPr>
              <a:t>Enables users to upload an image of their skin condition for analysis.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View Page:  </a:t>
            </a:r>
            <a:r>
              <a:rPr lang="en-US" b="true" sz="2396">
                <a:solidFill>
                  <a:srgbClr val="000000"/>
                </a:solidFill>
                <a:latin typeface="Poppins Bold"/>
                <a:ea typeface="Poppins Bold"/>
                <a:cs typeface="Poppins Bold"/>
                <a:sym typeface="Poppins Bold"/>
              </a:rPr>
              <a:t>Displays the diagnostic results and detailed information about the detected skin condition.</a:t>
            </a:r>
          </a:p>
          <a:p>
            <a:pPr algn="l">
              <a:lnSpc>
                <a:spcPts val="2655"/>
              </a:lnSpc>
            </a:pPr>
          </a:p>
        </p:txBody>
      </p:sp>
      <p:grpSp>
        <p:nvGrpSpPr>
          <p:cNvPr name="Group 20" id="20"/>
          <p:cNvGrpSpPr/>
          <p:nvPr/>
        </p:nvGrpSpPr>
        <p:grpSpPr>
          <a:xfrm rot="-10060280">
            <a:off x="-1302251" y="9135885"/>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303872" y="688180"/>
            <a:ext cx="8822817" cy="2276772"/>
          </a:xfrm>
          <a:prstGeom prst="rect">
            <a:avLst/>
          </a:prstGeom>
        </p:spPr>
        <p:txBody>
          <a:bodyPr anchor="t" rtlCol="false" tIns="0" lIns="0" bIns="0" rIns="0">
            <a:spAutoFit/>
          </a:bodyPr>
          <a:lstStyle/>
          <a:p>
            <a:pPr algn="l" marL="0" indent="0" lvl="0">
              <a:lnSpc>
                <a:spcPts val="8950"/>
              </a:lnSpc>
              <a:spcBef>
                <a:spcPct val="0"/>
              </a:spcBef>
            </a:pPr>
            <a:r>
              <a:rPr lang="en-US" b="true" sz="6393">
                <a:solidFill>
                  <a:srgbClr val="40566E"/>
                </a:solidFill>
                <a:latin typeface="Poppins Ultra-Bold"/>
                <a:ea typeface="Poppins Ultra-Bold"/>
                <a:cs typeface="Poppins Ultra-Bold"/>
                <a:sym typeface="Poppins Ultra-Bold"/>
              </a:rPr>
              <a:t>PROJECT OVERVIEW / CUSTOMER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7133" y="2612155"/>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1036240" y="2821262"/>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p:spPr>
        </p:sp>
      </p:grpSp>
      <p:grpSp>
        <p:nvGrpSpPr>
          <p:cNvPr name="Group 11" id="11"/>
          <p:cNvGrpSpPr/>
          <p:nvPr/>
        </p:nvGrpSpPr>
        <p:grpSpPr>
          <a:xfrm rot="0">
            <a:off x="3723350" y="-2853595"/>
            <a:ext cx="5163050" cy="516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4" id="14"/>
          <p:cNvGrpSpPr/>
          <p:nvPr/>
        </p:nvGrpSpPr>
        <p:grpSpPr>
          <a:xfrm rot="0">
            <a:off x="3892317" y="-2684629"/>
            <a:ext cx="4825117" cy="48251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06" t="0" r="-24906" b="0"/>
              </a:stretch>
            </a:blipFill>
          </p:spPr>
        </p:sp>
      </p:grpSp>
      <p:sp>
        <p:nvSpPr>
          <p:cNvPr name="TextBox 16" id="16"/>
          <p:cNvSpPr txBox="true"/>
          <p:nvPr/>
        </p:nvSpPr>
        <p:spPr>
          <a:xfrm rot="0">
            <a:off x="8258055" y="1615676"/>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MILESTONES</a:t>
            </a:r>
          </a:p>
        </p:txBody>
      </p:sp>
      <p:sp>
        <p:nvSpPr>
          <p:cNvPr name="TextBox 17" id="17"/>
          <p:cNvSpPr txBox="true"/>
          <p:nvPr/>
        </p:nvSpPr>
        <p:spPr>
          <a:xfrm rot="0">
            <a:off x="8032320" y="3468560"/>
            <a:ext cx="9001245" cy="4408997"/>
          </a:xfrm>
          <a:prstGeom prst="rect">
            <a:avLst/>
          </a:prstGeom>
        </p:spPr>
        <p:txBody>
          <a:bodyPr anchor="t" rtlCol="false" tIns="0" lIns="0" bIns="0" rIns="0">
            <a:spAutoFit/>
          </a:bodyPr>
          <a:lstStyle/>
          <a:p>
            <a:pPr algn="l" marL="492364" indent="-246182" lvl="1">
              <a:lnSpc>
                <a:spcPts val="3192"/>
              </a:lnSpc>
              <a:buFont typeface="Arial"/>
              <a:buChar char="•"/>
            </a:pPr>
            <a:r>
              <a:rPr lang="en-US" b="true" sz="2280">
                <a:solidFill>
                  <a:srgbClr val="000000"/>
                </a:solidFill>
                <a:latin typeface="Poppins Bold"/>
                <a:ea typeface="Poppins Bold"/>
                <a:cs typeface="Poppins Bold"/>
                <a:sym typeface="Poppins Bold"/>
              </a:rPr>
              <a:t> Implemented an authentication feature in Django that includes home pauser login, sign-up, and profile management. The login and sign-up pages allow users to securely create and access their accounts. Once authenticated, users can access a personalized home and profile page.</a:t>
            </a:r>
          </a:p>
          <a:p>
            <a:pPr algn="l">
              <a:lnSpc>
                <a:spcPts val="3192"/>
              </a:lnSpc>
            </a:pPr>
          </a:p>
          <a:p>
            <a:pPr algn="l" marL="492364" indent="-246182" lvl="1">
              <a:lnSpc>
                <a:spcPts val="3192"/>
              </a:lnSpc>
              <a:buFont typeface="Arial"/>
              <a:buChar char="•"/>
            </a:pPr>
            <a:r>
              <a:rPr lang="en-US" b="true" sz="2280">
                <a:solidFill>
                  <a:srgbClr val="000000"/>
                </a:solidFill>
                <a:latin typeface="Poppins Bold"/>
                <a:ea typeface="Poppins Bold"/>
                <a:cs typeface="Poppins Bold"/>
                <a:sym typeface="Poppins Bold"/>
              </a:rPr>
              <a:t>OpenCV was utilized to process and analyze images of skin diseases, helping to identify specific patterns and features. This enables the accurate diagnosis of different skin conditions.</a:t>
            </a:r>
          </a:p>
        </p:txBody>
      </p:sp>
      <p:grpSp>
        <p:nvGrpSpPr>
          <p:cNvPr name="Group 18" id="18"/>
          <p:cNvGrpSpPr/>
          <p:nvPr/>
        </p:nvGrpSpPr>
        <p:grpSpPr>
          <a:xfrm rot="0">
            <a:off x="6304876" y="8126355"/>
            <a:ext cx="4922711" cy="492271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21" id="21"/>
          <p:cNvGrpSpPr/>
          <p:nvPr/>
        </p:nvGrpSpPr>
        <p:grpSpPr>
          <a:xfrm rot="-1074917">
            <a:off x="17038236" y="1799217"/>
            <a:ext cx="4086926" cy="408692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3" id="23"/>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24" id="24"/>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5648346" y="82901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7133" y="2612155"/>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1036240" y="2821262"/>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566" t="0" r="-50566" b="0"/>
              </a:stretch>
            </a:blipFill>
          </p:spPr>
        </p:sp>
      </p:grpSp>
      <p:grpSp>
        <p:nvGrpSpPr>
          <p:cNvPr name="Group 11" id="11"/>
          <p:cNvGrpSpPr/>
          <p:nvPr/>
        </p:nvGrpSpPr>
        <p:grpSpPr>
          <a:xfrm rot="0">
            <a:off x="3723350" y="-2853595"/>
            <a:ext cx="5163050" cy="516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9225" lIns="39225" bIns="39225" rIns="39225"/>
            <a:lstStyle/>
            <a:p>
              <a:pPr algn="ctr">
                <a:lnSpc>
                  <a:spcPts val="3359"/>
                </a:lnSpc>
              </a:pPr>
            </a:p>
          </p:txBody>
        </p:sp>
      </p:grpSp>
      <p:grpSp>
        <p:nvGrpSpPr>
          <p:cNvPr name="Group 14" id="14"/>
          <p:cNvGrpSpPr/>
          <p:nvPr/>
        </p:nvGrpSpPr>
        <p:grpSpPr>
          <a:xfrm rot="0">
            <a:off x="3892317" y="-2684629"/>
            <a:ext cx="4825117" cy="48251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t="0" r="-25000" b="0"/>
              </a:stretch>
            </a:blipFill>
          </p:spPr>
        </p:sp>
      </p:grpSp>
      <p:sp>
        <p:nvSpPr>
          <p:cNvPr name="TextBox 16" id="16"/>
          <p:cNvSpPr txBox="true"/>
          <p:nvPr/>
        </p:nvSpPr>
        <p:spPr>
          <a:xfrm rot="0">
            <a:off x="9144000" y="1743505"/>
            <a:ext cx="7753702"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MILESTONES</a:t>
            </a:r>
          </a:p>
        </p:txBody>
      </p:sp>
      <p:grpSp>
        <p:nvGrpSpPr>
          <p:cNvPr name="Group 17" id="17"/>
          <p:cNvGrpSpPr/>
          <p:nvPr/>
        </p:nvGrpSpPr>
        <p:grpSpPr>
          <a:xfrm rot="0">
            <a:off x="5942595" y="8792642"/>
            <a:ext cx="4922711" cy="492271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20" id="20"/>
          <p:cNvGrpSpPr/>
          <p:nvPr/>
        </p:nvGrpSpPr>
        <p:grpSpPr>
          <a:xfrm rot="-1074917">
            <a:off x="17038236" y="1799217"/>
            <a:ext cx="4086926" cy="408692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23" id="23"/>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5648346" y="82901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8802612" y="3268231"/>
            <a:ext cx="7706116" cy="5195419"/>
          </a:xfrm>
          <a:prstGeom prst="rect">
            <a:avLst/>
          </a:prstGeom>
        </p:spPr>
        <p:txBody>
          <a:bodyPr anchor="t" rtlCol="false" tIns="0" lIns="0" bIns="0" rIns="0">
            <a:spAutoFit/>
          </a:bodyPr>
          <a:lstStyle/>
          <a:p>
            <a:pPr algn="just" marL="531370" indent="-265685" lvl="1">
              <a:lnSpc>
                <a:spcPts val="3445"/>
              </a:lnSpc>
              <a:buFont typeface="Arial"/>
              <a:buChar char="•"/>
            </a:pPr>
            <a:r>
              <a:rPr lang="en-US" b="true" sz="2461">
                <a:solidFill>
                  <a:srgbClr val="000000"/>
                </a:solidFill>
                <a:latin typeface="Poppins Bold"/>
                <a:ea typeface="Poppins Bold"/>
                <a:cs typeface="Poppins Bold"/>
                <a:sym typeface="Poppins Bold"/>
              </a:rPr>
              <a:t>Implementing the UI to read an image from user, process that image with opencv to calculate the dimensions of the skin disease area back to UI</a:t>
            </a:r>
          </a:p>
          <a:p>
            <a:pPr algn="just">
              <a:lnSpc>
                <a:spcPts val="3445"/>
              </a:lnSpc>
            </a:pPr>
            <a:r>
              <a:rPr lang="en-US" sz="2461" b="true">
                <a:solidFill>
                  <a:srgbClr val="000000"/>
                </a:solidFill>
                <a:latin typeface="Poppins Bold"/>
                <a:ea typeface="Poppins Bold"/>
                <a:cs typeface="Poppins Bold"/>
                <a:sym typeface="Poppins Bold"/>
              </a:rPr>
              <a:t> </a:t>
            </a:r>
          </a:p>
          <a:p>
            <a:pPr algn="just" marL="531370" indent="-265685" lvl="1">
              <a:lnSpc>
                <a:spcPts val="3445"/>
              </a:lnSpc>
              <a:buFont typeface="Arial"/>
              <a:buChar char="•"/>
            </a:pPr>
            <a:r>
              <a:rPr lang="en-US" b="true" sz="2461">
                <a:solidFill>
                  <a:srgbClr val="000000"/>
                </a:solidFill>
                <a:latin typeface="Poppins Bold"/>
                <a:ea typeface="Poppins Bold"/>
                <a:cs typeface="Poppins Bold"/>
                <a:sym typeface="Poppins Bold"/>
              </a:rPr>
              <a:t>Leveraged pre-trained data to build a disease detection model. Different models were analyzed to identify the most suitable one. The selected model is used to process uploaded images. It accurately identifies the detected disease.</a:t>
            </a:r>
          </a:p>
          <a:p>
            <a:pPr algn="just">
              <a:lnSpc>
                <a:spcPts val="344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4418485">
            <a:off x="-2364028" y="1624857"/>
            <a:ext cx="3518768" cy="35187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2107435">
            <a:off x="16030054" y="8291530"/>
            <a:ext cx="3990940" cy="3990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34344" y="2807865"/>
            <a:ext cx="8584306" cy="6578263"/>
          </a:xfrm>
          <a:custGeom>
            <a:avLst/>
            <a:gdLst/>
            <a:ahLst/>
            <a:cxnLst/>
            <a:rect r="r" b="b" t="t" l="l"/>
            <a:pathLst>
              <a:path h="6578263" w="8584306">
                <a:moveTo>
                  <a:pt x="0" y="0"/>
                </a:moveTo>
                <a:lnTo>
                  <a:pt x="8584306" y="0"/>
                </a:lnTo>
                <a:lnTo>
                  <a:pt x="8584306" y="6578263"/>
                </a:lnTo>
                <a:lnTo>
                  <a:pt x="0" y="6578263"/>
                </a:lnTo>
                <a:lnTo>
                  <a:pt x="0" y="0"/>
                </a:lnTo>
                <a:close/>
              </a:path>
            </a:pathLst>
          </a:custGeom>
          <a:blipFill>
            <a:blip r:embed="rId10"/>
            <a:stretch>
              <a:fillRect l="-9761" t="0" r="-10208" b="0"/>
            </a:stretch>
          </a:blipFill>
        </p:spPr>
      </p:sp>
      <p:sp>
        <p:nvSpPr>
          <p:cNvPr name="Freeform 24" id="24"/>
          <p:cNvSpPr/>
          <p:nvPr/>
        </p:nvSpPr>
        <p:spPr>
          <a:xfrm flipH="false" flipV="false" rot="0">
            <a:off x="9566300" y="2807865"/>
            <a:ext cx="7693000" cy="6578263"/>
          </a:xfrm>
          <a:custGeom>
            <a:avLst/>
            <a:gdLst/>
            <a:ahLst/>
            <a:cxnLst/>
            <a:rect r="r" b="b" t="t" l="l"/>
            <a:pathLst>
              <a:path h="6578263" w="7693000">
                <a:moveTo>
                  <a:pt x="0" y="0"/>
                </a:moveTo>
                <a:lnTo>
                  <a:pt x="7693000" y="0"/>
                </a:lnTo>
                <a:lnTo>
                  <a:pt x="7693000" y="6578263"/>
                </a:lnTo>
                <a:lnTo>
                  <a:pt x="0" y="6578263"/>
                </a:lnTo>
                <a:lnTo>
                  <a:pt x="0" y="0"/>
                </a:lnTo>
                <a:close/>
              </a:path>
            </a:pathLst>
          </a:custGeom>
          <a:blipFill>
            <a:blip r:embed="rId11"/>
            <a:stretch>
              <a:fillRect l="0" t="-2552" r="0" b="-2552"/>
            </a:stretch>
          </a:blipFill>
        </p:spPr>
      </p:sp>
      <p:sp>
        <p:nvSpPr>
          <p:cNvPr name="TextBox 25" id="25"/>
          <p:cNvSpPr txBox="true"/>
          <p:nvPr/>
        </p:nvSpPr>
        <p:spPr>
          <a:xfrm rot="0">
            <a:off x="4737577" y="1394142"/>
            <a:ext cx="9107191" cy="934718"/>
          </a:xfrm>
          <a:prstGeom prst="rect">
            <a:avLst/>
          </a:prstGeom>
        </p:spPr>
        <p:txBody>
          <a:bodyPr anchor="t" rtlCol="false" tIns="0" lIns="0" bIns="0" rIns="0">
            <a:spAutoFit/>
          </a:bodyPr>
          <a:lstStyle/>
          <a:p>
            <a:pPr algn="l" marL="0" indent="0" lvl="0">
              <a:lnSpc>
                <a:spcPts val="7279"/>
              </a:lnSpc>
              <a:spcBef>
                <a:spcPct val="0"/>
              </a:spcBef>
            </a:pPr>
            <a:r>
              <a:rPr lang="en-US" b="true" sz="5199">
                <a:solidFill>
                  <a:srgbClr val="40566E"/>
                </a:solidFill>
                <a:latin typeface="Poppins Ultra-Bold"/>
                <a:ea typeface="Poppins Ultra-Bold"/>
                <a:cs typeface="Poppins Ultra-Bold"/>
                <a:sym typeface="Poppins Ultra-Bold"/>
              </a:rPr>
              <a:t>HOME PAGE/ LOGIN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384024" y="7916445"/>
            <a:ext cx="349052" cy="363596"/>
          </a:xfrm>
          <a:custGeom>
            <a:avLst/>
            <a:gdLst/>
            <a:ahLst/>
            <a:cxnLst/>
            <a:rect r="r" b="b" t="t" l="l"/>
            <a:pathLst>
              <a:path h="363596" w="349052">
                <a:moveTo>
                  <a:pt x="0" y="0"/>
                </a:moveTo>
                <a:lnTo>
                  <a:pt x="349052" y="0"/>
                </a:lnTo>
                <a:lnTo>
                  <a:pt x="349052" y="363596"/>
                </a:lnTo>
                <a:lnTo>
                  <a:pt x="0" y="363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4418485">
            <a:off x="-2364028" y="1624857"/>
            <a:ext cx="3518768" cy="35187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2107435">
            <a:off x="16030054" y="8291530"/>
            <a:ext cx="3990940" cy="39909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7024813" y="7193992"/>
            <a:ext cx="4238374"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FFFFFF"/>
                </a:solidFill>
                <a:latin typeface="Poppins Bold"/>
                <a:ea typeface="Poppins Bold"/>
                <a:cs typeface="Poppins Bold"/>
                <a:sym typeface="Poppins Bold"/>
              </a:rPr>
              <a:t>Avery Davis</a:t>
            </a:r>
          </a:p>
        </p:txBody>
      </p:sp>
      <p:sp>
        <p:nvSpPr>
          <p:cNvPr name="Freeform 22" id="22"/>
          <p:cNvSpPr/>
          <p:nvPr/>
        </p:nvSpPr>
        <p:spPr>
          <a:xfrm flipH="false" flipV="false" rot="0">
            <a:off x="12919088" y="4318073"/>
            <a:ext cx="481564" cy="498415"/>
          </a:xfrm>
          <a:custGeom>
            <a:avLst/>
            <a:gdLst/>
            <a:ahLst/>
            <a:cxnLst/>
            <a:rect r="r" b="b" t="t" l="l"/>
            <a:pathLst>
              <a:path h="498415" w="481564">
                <a:moveTo>
                  <a:pt x="0" y="0"/>
                </a:moveTo>
                <a:lnTo>
                  <a:pt x="481565" y="0"/>
                </a:lnTo>
                <a:lnTo>
                  <a:pt x="481565" y="498415"/>
                </a:lnTo>
                <a:lnTo>
                  <a:pt x="0" y="4984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79044" y="3108016"/>
            <a:ext cx="7670508" cy="6030937"/>
          </a:xfrm>
          <a:custGeom>
            <a:avLst/>
            <a:gdLst/>
            <a:ahLst/>
            <a:cxnLst/>
            <a:rect r="r" b="b" t="t" l="l"/>
            <a:pathLst>
              <a:path h="6030937" w="7670508">
                <a:moveTo>
                  <a:pt x="0" y="0"/>
                </a:moveTo>
                <a:lnTo>
                  <a:pt x="7670508" y="0"/>
                </a:lnTo>
                <a:lnTo>
                  <a:pt x="7670508" y="6030937"/>
                </a:lnTo>
                <a:lnTo>
                  <a:pt x="0" y="6030937"/>
                </a:lnTo>
                <a:lnTo>
                  <a:pt x="0" y="0"/>
                </a:lnTo>
                <a:close/>
              </a:path>
            </a:pathLst>
          </a:custGeom>
          <a:blipFill>
            <a:blip r:embed="rId12"/>
            <a:stretch>
              <a:fillRect l="0" t="0" r="0" b="0"/>
            </a:stretch>
          </a:blipFill>
        </p:spPr>
      </p:sp>
      <p:sp>
        <p:nvSpPr>
          <p:cNvPr name="Freeform 27" id="27"/>
          <p:cNvSpPr/>
          <p:nvPr/>
        </p:nvSpPr>
        <p:spPr>
          <a:xfrm flipH="false" flipV="false" rot="0">
            <a:off x="9868835" y="3048342"/>
            <a:ext cx="6549823" cy="6150284"/>
          </a:xfrm>
          <a:custGeom>
            <a:avLst/>
            <a:gdLst/>
            <a:ahLst/>
            <a:cxnLst/>
            <a:rect r="r" b="b" t="t" l="l"/>
            <a:pathLst>
              <a:path h="6150284" w="6549823">
                <a:moveTo>
                  <a:pt x="0" y="0"/>
                </a:moveTo>
                <a:lnTo>
                  <a:pt x="6549823" y="0"/>
                </a:lnTo>
                <a:lnTo>
                  <a:pt x="6549823" y="6150284"/>
                </a:lnTo>
                <a:lnTo>
                  <a:pt x="0" y="6150284"/>
                </a:lnTo>
                <a:lnTo>
                  <a:pt x="0" y="0"/>
                </a:lnTo>
                <a:close/>
              </a:path>
            </a:pathLst>
          </a:custGeom>
          <a:blipFill>
            <a:blip r:embed="rId13"/>
            <a:stretch>
              <a:fillRect l="0" t="-2139" r="-492" b="-198"/>
            </a:stretch>
          </a:blipFill>
        </p:spPr>
      </p:sp>
      <p:sp>
        <p:nvSpPr>
          <p:cNvPr name="TextBox 28" id="28"/>
          <p:cNvSpPr txBox="true"/>
          <p:nvPr/>
        </p:nvSpPr>
        <p:spPr>
          <a:xfrm rot="0">
            <a:off x="2518077" y="1754722"/>
            <a:ext cx="13105763" cy="981818"/>
          </a:xfrm>
          <a:prstGeom prst="rect">
            <a:avLst/>
          </a:prstGeom>
        </p:spPr>
        <p:txBody>
          <a:bodyPr anchor="t" rtlCol="false" tIns="0" lIns="0" bIns="0" rIns="0">
            <a:spAutoFit/>
          </a:bodyPr>
          <a:lstStyle/>
          <a:p>
            <a:pPr algn="ctr" marL="0" indent="0" lvl="0">
              <a:lnSpc>
                <a:spcPts val="7679"/>
              </a:lnSpc>
              <a:spcBef>
                <a:spcPct val="0"/>
              </a:spcBef>
            </a:pPr>
            <a:r>
              <a:rPr lang="en-US" b="true" sz="5485">
                <a:solidFill>
                  <a:srgbClr val="40566E"/>
                </a:solidFill>
                <a:latin typeface="Poppins Ultra-Bold"/>
                <a:ea typeface="Poppins Ultra-Bold"/>
                <a:cs typeface="Poppins Ultra-Bold"/>
                <a:sym typeface="Poppins Ultra-Bold"/>
              </a:rPr>
              <a:t>REGISTRATION PAGE / PROFILE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2962240" y="3574693"/>
            <a:ext cx="3990940" cy="399094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5400000">
            <a:off x="16933349" y="8100186"/>
            <a:ext cx="3338375" cy="333837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5125414" y="1028700"/>
            <a:ext cx="2133886" cy="568350"/>
            <a:chOff x="0" y="0"/>
            <a:chExt cx="562011" cy="149689"/>
          </a:xfrm>
        </p:grpSpPr>
        <p:sp>
          <p:nvSpPr>
            <p:cNvPr name="Freeform 11" id="11"/>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2" id="12"/>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84689" y="852876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28700" y="2674272"/>
            <a:ext cx="5554392" cy="6356958"/>
          </a:xfrm>
          <a:custGeom>
            <a:avLst/>
            <a:gdLst/>
            <a:ahLst/>
            <a:cxnLst/>
            <a:rect r="r" b="b" t="t" l="l"/>
            <a:pathLst>
              <a:path h="6356958" w="5554392">
                <a:moveTo>
                  <a:pt x="0" y="0"/>
                </a:moveTo>
                <a:lnTo>
                  <a:pt x="5554392" y="0"/>
                </a:lnTo>
                <a:lnTo>
                  <a:pt x="5554392" y="6356958"/>
                </a:lnTo>
                <a:lnTo>
                  <a:pt x="0" y="6356958"/>
                </a:lnTo>
                <a:lnTo>
                  <a:pt x="0" y="0"/>
                </a:lnTo>
                <a:close/>
              </a:path>
            </a:pathLst>
          </a:custGeom>
          <a:blipFill>
            <a:blip r:embed="rId4"/>
            <a:stretch>
              <a:fillRect l="0" t="0" r="0" b="0"/>
            </a:stretch>
          </a:blipFill>
        </p:spPr>
      </p:sp>
      <p:sp>
        <p:nvSpPr>
          <p:cNvPr name="Freeform 16" id="16"/>
          <p:cNvSpPr/>
          <p:nvPr/>
        </p:nvSpPr>
        <p:spPr>
          <a:xfrm flipH="false" flipV="false" rot="0">
            <a:off x="6978434" y="2674272"/>
            <a:ext cx="5069674" cy="6356958"/>
          </a:xfrm>
          <a:custGeom>
            <a:avLst/>
            <a:gdLst/>
            <a:ahLst/>
            <a:cxnLst/>
            <a:rect r="r" b="b" t="t" l="l"/>
            <a:pathLst>
              <a:path h="6356958" w="5069674">
                <a:moveTo>
                  <a:pt x="0" y="0"/>
                </a:moveTo>
                <a:lnTo>
                  <a:pt x="5069674" y="0"/>
                </a:lnTo>
                <a:lnTo>
                  <a:pt x="5069674" y="6356958"/>
                </a:lnTo>
                <a:lnTo>
                  <a:pt x="0" y="6356958"/>
                </a:lnTo>
                <a:lnTo>
                  <a:pt x="0" y="0"/>
                </a:lnTo>
                <a:close/>
              </a:path>
            </a:pathLst>
          </a:custGeom>
          <a:blipFill>
            <a:blip r:embed="rId5"/>
            <a:stretch>
              <a:fillRect l="0" t="0" r="0" b="0"/>
            </a:stretch>
          </a:blipFill>
        </p:spPr>
      </p:sp>
      <p:sp>
        <p:nvSpPr>
          <p:cNvPr name="Freeform 17" id="17"/>
          <p:cNvSpPr/>
          <p:nvPr/>
        </p:nvSpPr>
        <p:spPr>
          <a:xfrm flipH="false" flipV="false" rot="0">
            <a:off x="12503168" y="2674272"/>
            <a:ext cx="5244490" cy="6356958"/>
          </a:xfrm>
          <a:custGeom>
            <a:avLst/>
            <a:gdLst/>
            <a:ahLst/>
            <a:cxnLst/>
            <a:rect r="r" b="b" t="t" l="l"/>
            <a:pathLst>
              <a:path h="6356958" w="5244490">
                <a:moveTo>
                  <a:pt x="0" y="0"/>
                </a:moveTo>
                <a:lnTo>
                  <a:pt x="5244491" y="0"/>
                </a:lnTo>
                <a:lnTo>
                  <a:pt x="5244491" y="6356958"/>
                </a:lnTo>
                <a:lnTo>
                  <a:pt x="0" y="6356958"/>
                </a:lnTo>
                <a:lnTo>
                  <a:pt x="0" y="0"/>
                </a:lnTo>
                <a:close/>
              </a:path>
            </a:pathLst>
          </a:custGeom>
          <a:blipFill>
            <a:blip r:embed="rId6"/>
            <a:stretch>
              <a:fillRect l="0" t="0" r="0" b="0"/>
            </a:stretch>
          </a:blipFill>
        </p:spPr>
      </p:sp>
      <p:sp>
        <p:nvSpPr>
          <p:cNvPr name="TextBox 18" id="18"/>
          <p:cNvSpPr txBox="true"/>
          <p:nvPr/>
        </p:nvSpPr>
        <p:spPr>
          <a:xfrm rot="0">
            <a:off x="2140067" y="1454175"/>
            <a:ext cx="14052289"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CALCULATED DIMENSIONS OF SKIN DISEASE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52436" y="1031255"/>
            <a:ext cx="12783128" cy="86865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IMAGE UPLOAD / OUTPUT PAGE</a:t>
            </a:r>
          </a:p>
        </p:txBody>
      </p:sp>
      <p:grpSp>
        <p:nvGrpSpPr>
          <p:cNvPr name="Group 5" id="5"/>
          <p:cNvGrpSpPr/>
          <p:nvPr/>
        </p:nvGrpSpPr>
        <p:grpSpPr>
          <a:xfrm rot="-5400000">
            <a:off x="-2962240" y="3574693"/>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6933349" y="8100186"/>
            <a:ext cx="3338375" cy="33383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5125414" y="1028700"/>
            <a:ext cx="2133886" cy="568350"/>
            <a:chOff x="0" y="0"/>
            <a:chExt cx="562011" cy="149689"/>
          </a:xfrm>
        </p:grpSpPr>
        <p:sp>
          <p:nvSpPr>
            <p:cNvPr name="Freeform 12" id="12"/>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79044" y="2224951"/>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79044" y="2224951"/>
            <a:ext cx="6825674" cy="7033349"/>
          </a:xfrm>
          <a:custGeom>
            <a:avLst/>
            <a:gdLst/>
            <a:ahLst/>
            <a:cxnLst/>
            <a:rect r="r" b="b" t="t" l="l"/>
            <a:pathLst>
              <a:path h="7033349" w="6825674">
                <a:moveTo>
                  <a:pt x="0" y="0"/>
                </a:moveTo>
                <a:lnTo>
                  <a:pt x="6825674" y="0"/>
                </a:lnTo>
                <a:lnTo>
                  <a:pt x="6825674" y="7033349"/>
                </a:lnTo>
                <a:lnTo>
                  <a:pt x="0" y="7033349"/>
                </a:lnTo>
                <a:lnTo>
                  <a:pt x="0" y="0"/>
                </a:lnTo>
                <a:close/>
              </a:path>
            </a:pathLst>
          </a:custGeom>
          <a:blipFill>
            <a:blip r:embed="rId4"/>
            <a:stretch>
              <a:fillRect l="-490" t="0" r="-490" b="0"/>
            </a:stretch>
          </a:blipFill>
        </p:spPr>
      </p:sp>
      <p:sp>
        <p:nvSpPr>
          <p:cNvPr name="Freeform 17" id="17"/>
          <p:cNvSpPr/>
          <p:nvPr/>
        </p:nvSpPr>
        <p:spPr>
          <a:xfrm flipH="false" flipV="false" rot="0">
            <a:off x="9541795" y="2224951"/>
            <a:ext cx="5583619" cy="7033349"/>
          </a:xfrm>
          <a:custGeom>
            <a:avLst/>
            <a:gdLst/>
            <a:ahLst/>
            <a:cxnLst/>
            <a:rect r="r" b="b" t="t" l="l"/>
            <a:pathLst>
              <a:path h="7033349" w="5583619">
                <a:moveTo>
                  <a:pt x="0" y="0"/>
                </a:moveTo>
                <a:lnTo>
                  <a:pt x="5583619" y="0"/>
                </a:lnTo>
                <a:lnTo>
                  <a:pt x="5583619" y="7033349"/>
                </a:lnTo>
                <a:lnTo>
                  <a:pt x="0" y="7033349"/>
                </a:lnTo>
                <a:lnTo>
                  <a:pt x="0" y="0"/>
                </a:lnTo>
                <a:close/>
              </a:path>
            </a:pathLst>
          </a:custGeom>
          <a:blipFill>
            <a:blip r:embed="rId5"/>
            <a:stretch>
              <a:fillRect l="0" t="-808" r="0" b="-808"/>
            </a:stretch>
          </a:blipFill>
        </p:spPr>
      </p:sp>
      <p:sp>
        <p:nvSpPr>
          <p:cNvPr name="TextBox 18" id="18"/>
          <p:cNvSpPr txBox="true"/>
          <p:nvPr/>
        </p:nvSpPr>
        <p:spPr>
          <a:xfrm rot="0">
            <a:off x="1931887" y="7854441"/>
            <a:ext cx="4331132" cy="42481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Ultra-Bold"/>
                <a:ea typeface="Poppins Ultra-Bold"/>
                <a:cs typeface="Poppins Ultra-Bold"/>
                <a:sym typeface="Poppins Ultra-Bold"/>
              </a:rPr>
              <a:t>Outpatient Services</a:t>
            </a:r>
          </a:p>
        </p:txBody>
      </p:sp>
      <p:sp>
        <p:nvSpPr>
          <p:cNvPr name="TextBox 19" id="19"/>
          <p:cNvSpPr txBox="true"/>
          <p:nvPr/>
        </p:nvSpPr>
        <p:spPr>
          <a:xfrm rot="0">
            <a:off x="6978434" y="8103947"/>
            <a:ext cx="4331132" cy="42481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Ultra-Bold"/>
                <a:ea typeface="Poppins Ultra-Bold"/>
                <a:cs typeface="Poppins Ultra-Bold"/>
                <a:sym typeface="Poppins Ultra-Bold"/>
              </a:rPr>
              <a:t>Diagnostic Services</a:t>
            </a:r>
          </a:p>
        </p:txBody>
      </p:sp>
      <p:sp>
        <p:nvSpPr>
          <p:cNvPr name="TextBox 20" id="20"/>
          <p:cNvSpPr txBox="true"/>
          <p:nvPr/>
        </p:nvSpPr>
        <p:spPr>
          <a:xfrm rot="0">
            <a:off x="12024982" y="7854441"/>
            <a:ext cx="4331132" cy="42481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FFFFFF"/>
                </a:solidFill>
                <a:latin typeface="Poppins Ultra-Bold"/>
                <a:ea typeface="Poppins Ultra-Bold"/>
                <a:cs typeface="Poppins Ultra-Bold"/>
                <a:sym typeface="Poppins Ultra-Bold"/>
              </a:rPr>
              <a:t>Inpatient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DAGVzRwCHG8</dc:identifier>
  <dcterms:modified xsi:type="dcterms:W3CDTF">2011-08-01T06:04:30Z</dcterms:modified>
  <cp:revision>1</cp:revision>
  <dc:title>Hanover</dc:title>
</cp:coreProperties>
</file>